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3" r:id="rId9"/>
    <p:sldId id="266" r:id="rId10"/>
    <p:sldId id="268" r:id="rId11"/>
    <p:sldId id="269" r:id="rId12"/>
    <p:sldId id="272" r:id="rId13"/>
    <p:sldId id="273" r:id="rId14"/>
    <p:sldId id="274" r:id="rId15"/>
    <p:sldId id="267" r:id="rId16"/>
    <p:sldId id="271" r:id="rId17"/>
    <p:sldId id="270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F33A9E-BBA1-BFE9-F17D-5719926BAB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1459B-811E-4C3A-DF69-4C3DA58613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19801-53E0-44BD-9D53-81FDE4CB07A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707FB-2875-1E66-FBCC-96DB0F11FF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3F2AB-4B00-EAE9-1509-A2A8192470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3B2FF-30D6-42F1-AE4E-2AB3B3F4E92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22978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9C50-E97B-4838-A362-E9C3A5684E48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9DB83-5AA7-468D-9838-1EDB01CE841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07316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CDA2-C6B2-5127-C1B9-80F2A76D8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D4103-68ED-7010-AA66-876E5FEB3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1F542-CECC-8CEA-7D0C-C371FC68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74EC2-F5E8-BB6A-6CAE-BD222C6E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750F-EB97-F8F0-D097-C1FA323E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8819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7A1C-7233-D020-0B7A-828C0829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2CF61-E9E6-956E-3765-DC78B7555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A2EE5-1F3C-95F7-0AA0-A4C262F6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0910-69D6-AAFA-7F3C-0D20BC0A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B957B-4010-D863-5DA9-25B1CF2D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2304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FDD7D-9A18-C1CB-9D97-1D676B3D1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F90C2-27F1-08D9-6F45-946491CED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F6FA3-A583-BB2E-9DF5-2004AE3D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9A6DA-7FEF-0223-8A85-CA70E385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76F26-F576-00BA-8AA0-5AA6EA20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38975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A40B-4666-0578-E643-8E6F75DB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EAD8-9DC8-FFDF-E483-D22D1E2A0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D52E5-FDAC-CBC3-D325-02C74923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2BAC0-326B-A0AD-2C1E-7676DD27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1E8A4-AE8F-B0EA-4FD5-A66F60CC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6523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5217-6A58-36F3-8078-C752451C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700D0-027D-515A-AD0F-1B6C7B69E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F1B8-C37B-3D7A-2E25-7A37584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3FD0C-6582-A0D5-7193-89A5402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144A3-3C3D-BAA9-4D91-CCFF69BF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4535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FF1E-442E-CFC0-94F0-17617943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AC428-8722-AF23-9F55-1A1A4A750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B6FB6-B9F0-26D4-E072-8FBB1CB37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DE238-D551-1345-2F8A-C3414BE15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CDCD1-E33D-A060-EC50-08BC0547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C4DEB-9DB6-9631-F994-C8AD483A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9220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E814-F649-4887-E504-2CF9BBA8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937B0-EAA1-929D-E76E-4CE464D6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1485E-5D31-1310-D631-F6769C875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EC158-EC33-B938-EEFA-3B9603EC5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63E27-A663-25A9-DE3E-CD1020B419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5CC76-397A-DD2F-ADB6-1E9380F8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3469A-6762-AA45-94B3-74814399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42E5C-4E76-9838-9B62-7CECBD1D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8228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5603-36F6-D69A-3C1F-6BD5A014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492F5-4843-D011-BE3E-1431E7EC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43090-E021-A778-0290-3421A27B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ED175-7F33-710E-BDF3-6EB72FA8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8601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2C30F-AD8C-D8DF-5E24-059732C1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D0CBD-B935-19B3-CF64-6EACF44F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A22C-B4B4-EB7A-99B1-F7CBD72F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7337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F5CE-169D-82C4-62C5-6DC77BE5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610B7-E9FB-F17C-751E-243788DE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926CC-8FC4-1716-05DD-42550DB0C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112D3-C047-A46B-DC1B-DC39A734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3C107-B7AC-458B-A369-83A06D7B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C2B8-5A3A-D787-BBB2-7223D2FD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4975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A5849-998F-3835-33B8-F85CE92B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B2CCAE-3602-0144-15E1-0747A6B28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1B354-BD9E-60A7-C110-8ED5BBC93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D0789-054E-FFC7-A524-A32A5413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B49A8-3A13-2318-1C46-4296978A2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B82E5-DFD2-9434-E5E3-4412CD99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9379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71507-4A75-4870-DCA9-479EEC1C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D20C1-45D7-39D7-D1E9-0C1352D9F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E59AA-0E66-E4A5-73F8-4F912C0AC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C6C01A-147E-401B-961D-A26F3A102CF9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57578-BE59-BFFC-E759-7F3C31C9D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47AC3-7D83-0BBA-24D6-26871CA3E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E53B5-5EBB-49DE-9156-F4E55C1AE2B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572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14FAC-2699-A53F-D899-E9F9C32DA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593" y="1263101"/>
            <a:ext cx="6251110" cy="356616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Структури</a:t>
            </a:r>
            <a:r>
              <a:rPr lang="en-US" sz="5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, </a:t>
            </a:r>
            <a:r>
              <a:rPr lang="en-US" sz="54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Обединения</a:t>
            </a:r>
            <a:r>
              <a:rPr lang="en-US" sz="5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и </a:t>
            </a:r>
            <a:r>
              <a:rPr lang="en-US" sz="54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Множества</a:t>
            </a:r>
            <a:r>
              <a:rPr lang="en-US" sz="5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в </a:t>
            </a:r>
            <a:r>
              <a:rPr lang="en-US" sz="54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Програмирането</a:t>
            </a:r>
            <a:br>
              <a:rPr lang="en-US" sz="5400" dirty="0"/>
            </a:br>
            <a:endParaRPr lang="en-AE" sz="54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CEC9869-797D-D8EE-148A-B30AD341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23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F105B-80DF-C734-A2D0-C7BAD06B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97" y="3793665"/>
            <a:ext cx="4929256" cy="25630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MuseoModerno Medium" panose="020B0604020202020204" charset="0"/>
              </a:rPr>
              <a:t>Решение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br>
              <a:rPr lang="en-GB" dirty="0">
                <a:solidFill>
                  <a:schemeClr val="accent1"/>
                </a:solidFill>
                <a:latin typeface="MuseoModerno Medium" panose="020B0604020202020204" charset="0"/>
              </a:rPr>
            </a:br>
            <a:r>
              <a:rPr lang="bg-BG" dirty="0">
                <a:solidFill>
                  <a:schemeClr val="accent1"/>
                </a:solidFill>
              </a:rPr>
              <a:t>(</a:t>
            </a:r>
            <a:r>
              <a:rPr lang="en-GB" dirty="0">
                <a:solidFill>
                  <a:schemeClr val="accent1"/>
                </a:solidFill>
                <a:latin typeface="MuseoModerno Medium" panose="020B0604020202020204" charset="0"/>
              </a:rPr>
              <a:t>source code)</a:t>
            </a:r>
            <a:r>
              <a:rPr lang="en-US" dirty="0">
                <a:solidFill>
                  <a:schemeClr val="accent1"/>
                </a:solidFill>
                <a:latin typeface="MuseoModerno Medium" panose="020B0604020202020204" charset="0"/>
              </a:rPr>
              <a:t>: </a:t>
            </a:r>
            <a:r>
              <a:rPr lang="ru-RU" dirty="0">
                <a:solidFill>
                  <a:schemeClr val="accent1"/>
                </a:solidFill>
              </a:rPr>
              <a:t>Изчисляване на Резултати от Изпит</a:t>
            </a:r>
            <a:endParaRPr lang="en-US" dirty="0">
              <a:latin typeface="MuseoModerno Medium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413033-9B00-C335-B8F9-9005C635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95" y="163626"/>
            <a:ext cx="4929256" cy="3154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D87C34-E2D9-99A7-3A9F-D0841461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16" y="163627"/>
            <a:ext cx="5358581" cy="3154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956CF6-89DB-C14A-5DE8-BFDDB736D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552" y="3318386"/>
            <a:ext cx="5358582" cy="34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2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E0A2E-5605-4B39-EE97-8ECC0C411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3C6D5-2899-7575-3F0C-EEA2FD9B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Резултатите от тестване с примерен вход: Изчисляване на Резултати от Изпит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FC18C-D811-DCFA-BF04-2F0BABEE7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0" y="806364"/>
            <a:ext cx="6573693" cy="3519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F6606-94BE-D291-6452-F9ED89C7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90" y="4949469"/>
            <a:ext cx="4501657" cy="7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5B9CCD9-4C3A-B435-8B9D-ACBEA009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5482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AF76B77-44B0-6AF8-6008-68ADDD518584}"/>
              </a:ext>
            </a:extLst>
          </p:cNvPr>
          <p:cNvSpPr/>
          <p:nvPr/>
        </p:nvSpPr>
        <p:spPr>
          <a:xfrm>
            <a:off x="4795629" y="486697"/>
            <a:ext cx="5594556" cy="35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Множества (Sets)</a:t>
            </a:r>
            <a:endParaRPr lang="en-US" sz="48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0766E41-36F3-6018-55F6-8B207AD54FFD}"/>
              </a:ext>
            </a:extLst>
          </p:cNvPr>
          <p:cNvSpPr/>
          <p:nvPr/>
        </p:nvSpPr>
        <p:spPr>
          <a:xfrm>
            <a:off x="4795629" y="1506217"/>
            <a:ext cx="6721885" cy="1401734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2056325-8D96-C930-070B-8DD7A2F32B0E}"/>
              </a:ext>
            </a:extLst>
          </p:cNvPr>
          <p:cNvSpPr/>
          <p:nvPr/>
        </p:nvSpPr>
        <p:spPr>
          <a:xfrm>
            <a:off x="5019347" y="1783048"/>
            <a:ext cx="2797278" cy="17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Определение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93A77B5-9283-452A-0DEA-64972B2F3A13}"/>
              </a:ext>
            </a:extLst>
          </p:cNvPr>
          <p:cNvSpPr/>
          <p:nvPr/>
        </p:nvSpPr>
        <p:spPr>
          <a:xfrm>
            <a:off x="5019347" y="2235311"/>
            <a:ext cx="6274450" cy="179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Колекция от уникални елементи от един и същ тип.</a:t>
            </a:r>
            <a:endParaRPr lang="en-US" sz="19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7AD6AA2-7593-8342-D8A6-633C1F4D1F1F}"/>
              </a:ext>
            </a:extLst>
          </p:cNvPr>
          <p:cNvSpPr/>
          <p:nvPr/>
        </p:nvSpPr>
        <p:spPr>
          <a:xfrm>
            <a:off x="4795629" y="3237893"/>
            <a:ext cx="6721885" cy="1401734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465F347-ACA2-4FB4-D40D-ACE37A49C248}"/>
              </a:ext>
            </a:extLst>
          </p:cNvPr>
          <p:cNvSpPr/>
          <p:nvPr/>
        </p:nvSpPr>
        <p:spPr>
          <a:xfrm>
            <a:off x="5019347" y="3477991"/>
            <a:ext cx="2797278" cy="17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Примери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BE8DF53-8347-B3B5-919D-E2565766E452}"/>
              </a:ext>
            </a:extLst>
          </p:cNvPr>
          <p:cNvSpPr/>
          <p:nvPr/>
        </p:nvSpPr>
        <p:spPr>
          <a:xfrm>
            <a:off x="5019347" y="3930426"/>
            <a:ext cx="6274450" cy="179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 в Python, STL Set в C++.</a:t>
            </a:r>
            <a:endParaRPr lang="en-US" sz="19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D633A92F-5360-2A14-1D20-4BACE05FE0FF}"/>
              </a:ext>
            </a:extLst>
          </p:cNvPr>
          <p:cNvSpPr/>
          <p:nvPr/>
        </p:nvSpPr>
        <p:spPr>
          <a:xfrm>
            <a:off x="4800970" y="4969569"/>
            <a:ext cx="6721885" cy="1401734"/>
          </a:xfrm>
          <a:prstGeom prst="roundRect">
            <a:avLst>
              <a:gd name="adj" fmla="val 203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5467F867-4B4D-FAAF-692A-19EC728B0F38}"/>
              </a:ext>
            </a:extLst>
          </p:cNvPr>
          <p:cNvSpPr/>
          <p:nvPr/>
        </p:nvSpPr>
        <p:spPr>
          <a:xfrm>
            <a:off x="5019347" y="5149289"/>
            <a:ext cx="2797278" cy="17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Операции</a:t>
            </a:r>
            <a:endParaRPr lang="en-US" sz="24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1B8A355-6C5F-025C-A325-A2E81F092B49}"/>
              </a:ext>
            </a:extLst>
          </p:cNvPr>
          <p:cNvSpPr/>
          <p:nvPr/>
        </p:nvSpPr>
        <p:spPr>
          <a:xfrm>
            <a:off x="5019347" y="5488209"/>
            <a:ext cx="6274450" cy="35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Добавяне, премахване, търсене, съединение, пресичане, разлика.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7125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E7804F-3A36-33CA-CC1A-39B38A6A4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39035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26871CC-7894-42F7-6B7B-F5D19842508C}"/>
              </a:ext>
            </a:extLst>
          </p:cNvPr>
          <p:cNvSpPr/>
          <p:nvPr/>
        </p:nvSpPr>
        <p:spPr>
          <a:xfrm>
            <a:off x="3502145" y="288406"/>
            <a:ext cx="5862919" cy="765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Операции с Множества</a:t>
            </a:r>
            <a:endParaRPr lang="en-US" sz="48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E6F670E-CE5E-8CC8-D36C-D30C6EE1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45" y="1424025"/>
            <a:ext cx="514412" cy="61722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9FE79ECB-77D9-1A64-F0D2-68C2DA3DCEBC}"/>
              </a:ext>
            </a:extLst>
          </p:cNvPr>
          <p:cNvSpPr/>
          <p:nvPr/>
        </p:nvSpPr>
        <p:spPr>
          <a:xfrm>
            <a:off x="3502145" y="2288061"/>
            <a:ext cx="257206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Съединение</a:t>
            </a:r>
            <a:endParaRPr lang="en-US" sz="2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1AE9E49-9615-D19F-D75F-F1F6620D5D9B}"/>
              </a:ext>
            </a:extLst>
          </p:cNvPr>
          <p:cNvSpPr/>
          <p:nvPr/>
        </p:nvSpPr>
        <p:spPr>
          <a:xfrm>
            <a:off x="3502146" y="2821938"/>
            <a:ext cx="36981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Всички елементи от дадените множества.</a:t>
            </a:r>
            <a:endParaRPr lang="en-US" sz="19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678CB740-3991-7EBE-B970-4AD2231A9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445" y="1424025"/>
            <a:ext cx="514412" cy="617220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BC626144-4CD6-C047-EF8C-793FF6AF0767}"/>
              </a:ext>
            </a:extLst>
          </p:cNvPr>
          <p:cNvSpPr/>
          <p:nvPr/>
        </p:nvSpPr>
        <p:spPr>
          <a:xfrm>
            <a:off x="8058442" y="2288061"/>
            <a:ext cx="257206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Пресичане</a:t>
            </a:r>
            <a:endParaRPr lang="en-US" sz="24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E62707F7-59FA-427C-7EB7-65D10388F195}"/>
              </a:ext>
            </a:extLst>
          </p:cNvPr>
          <p:cNvSpPr/>
          <p:nvPr/>
        </p:nvSpPr>
        <p:spPr>
          <a:xfrm>
            <a:off x="8058442" y="2821938"/>
            <a:ext cx="36981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Общите елементи на две множества.</a:t>
            </a:r>
            <a:endParaRPr lang="en-US" sz="19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9DC7DE7F-1176-A7E4-DEAF-6C7AFC58B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145" y="4352605"/>
            <a:ext cx="514412" cy="617220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35C7CBEF-11C1-5A49-AE03-DE4B94DBCC83}"/>
              </a:ext>
            </a:extLst>
          </p:cNvPr>
          <p:cNvSpPr/>
          <p:nvPr/>
        </p:nvSpPr>
        <p:spPr>
          <a:xfrm>
            <a:off x="3502145" y="5216642"/>
            <a:ext cx="257206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Разлика</a:t>
            </a:r>
            <a:endParaRPr lang="en-US" sz="24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2845B29B-7115-1F69-133B-4F6170EC9AD3}"/>
              </a:ext>
            </a:extLst>
          </p:cNvPr>
          <p:cNvSpPr/>
          <p:nvPr/>
        </p:nvSpPr>
        <p:spPr>
          <a:xfrm>
            <a:off x="3502146" y="5750518"/>
            <a:ext cx="36981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Премахване на елементи на едно множество от друго.</a:t>
            </a:r>
            <a:endParaRPr lang="en-US" sz="190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788DE721-13A3-9D90-3801-F4503975B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445" y="4352605"/>
            <a:ext cx="514412" cy="617220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5CBF40E1-FA14-5D7D-CA9B-F27CFEA0DBFC}"/>
              </a:ext>
            </a:extLst>
          </p:cNvPr>
          <p:cNvSpPr/>
          <p:nvPr/>
        </p:nvSpPr>
        <p:spPr>
          <a:xfrm>
            <a:off x="8058442" y="5216642"/>
            <a:ext cx="26416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Симетрична разлика</a:t>
            </a:r>
            <a:endParaRPr lang="en-US" sz="24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944B8B85-26F0-21F7-DA77-73F894078A9D}"/>
              </a:ext>
            </a:extLst>
          </p:cNvPr>
          <p:cNvSpPr/>
          <p:nvPr/>
        </p:nvSpPr>
        <p:spPr>
          <a:xfrm>
            <a:off x="8058442" y="5750518"/>
            <a:ext cx="36981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Уникалните елементи на двете множества.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96159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389" y="542429"/>
            <a:ext cx="6347222" cy="1136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8"/>
              </a:lnSpc>
            </a:pPr>
            <a:r>
              <a:rPr lang="en-US" sz="3542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Приложение на Множества в Алгоритмите</a:t>
            </a:r>
            <a:endParaRPr lang="en-US" sz="3542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9" y="1951534"/>
            <a:ext cx="909142" cy="14546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184" y="2133303"/>
            <a:ext cx="2529284" cy="28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Търсене и съхранение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184" y="2526407"/>
            <a:ext cx="5165428" cy="290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Филтриране на повтарящи се стойности.</a:t>
            </a:r>
            <a:endParaRPr lang="en-US" sz="14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9" y="3406180"/>
            <a:ext cx="909142" cy="14546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184" y="3587949"/>
            <a:ext cx="2272804" cy="28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Графови алгоритми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184" y="3981054"/>
            <a:ext cx="5165428" cy="290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Намиране на връзки между точки.</a:t>
            </a:r>
            <a:endParaRPr lang="en-US" sz="14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9" y="4860826"/>
            <a:ext cx="909142" cy="14546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184" y="5042594"/>
            <a:ext cx="2272804" cy="284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Други приложения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184" y="5435700"/>
            <a:ext cx="5165428" cy="290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Управление на бази данни, обработка на естествен език.</a:t>
            </a:r>
            <a:endParaRPr lang="en-US" sz="141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F68E8-D5F9-77B3-144F-3150BDAE5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4717-1308-F925-CF59-62CBBAE5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5357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Задача</a:t>
            </a:r>
            <a:r>
              <a:rPr lang="en-GB" dirty="0">
                <a:solidFill>
                  <a:schemeClr val="accent1"/>
                </a:solidFill>
                <a:latin typeface="MuseoModerno Medium" panose="020B0604020202020204" charset="0"/>
              </a:rPr>
              <a:t>: </a:t>
            </a:r>
            <a:r>
              <a:rPr lang="ru-RU" dirty="0">
                <a:solidFill>
                  <a:schemeClr val="accent1"/>
                </a:solidFill>
              </a:rPr>
              <a:t>Сравнение на Два Списъка с Уникални Числа</a:t>
            </a:r>
            <a:endParaRPr lang="en-AE" dirty="0">
              <a:solidFill>
                <a:schemeClr val="accent1"/>
              </a:solidFill>
              <a:latin typeface="MuseoModerno Medium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F6D5-3BCD-4E37-2604-777FC4C6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6772"/>
            <a:ext cx="10515600" cy="194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Напишете програма, която приема два масива с уникални цели числа, въведени от потребителя, и пресмята симетричната разлика между тях (елементите, които не се повтарят и в двата масива). Използвайте множества за пресмятането.</a:t>
            </a:r>
            <a:endParaRPr lang="en-A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675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9F49E-CE9E-1D6F-4901-321A566A0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D99C-ADF4-1617-E836-408D95E0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78" y="3672874"/>
            <a:ext cx="4765203" cy="274478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MuseoModerno Medium" panose="020B0604020202020204" charset="0"/>
              </a:rPr>
              <a:t>Решение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br>
              <a:rPr lang="en-GB" dirty="0">
                <a:solidFill>
                  <a:schemeClr val="accent1"/>
                </a:solidFill>
                <a:latin typeface="MuseoModerno Medium" panose="020B0604020202020204" charset="0"/>
              </a:rPr>
            </a:br>
            <a:r>
              <a:rPr lang="bg-BG" dirty="0">
                <a:solidFill>
                  <a:schemeClr val="accent1"/>
                </a:solidFill>
              </a:rPr>
              <a:t>(</a:t>
            </a:r>
            <a:r>
              <a:rPr lang="en-GB" dirty="0">
                <a:solidFill>
                  <a:schemeClr val="accent1"/>
                </a:solidFill>
                <a:latin typeface="MuseoModerno Medium" panose="020B0604020202020204" charset="0"/>
              </a:rPr>
              <a:t>source code)</a:t>
            </a:r>
            <a:r>
              <a:rPr lang="en-US" dirty="0">
                <a:solidFill>
                  <a:schemeClr val="accent1"/>
                </a:solidFill>
                <a:latin typeface="MuseoModerno Medium" panose="020B0604020202020204" charset="0"/>
              </a:rPr>
              <a:t>: </a:t>
            </a:r>
            <a:r>
              <a:rPr lang="ru-RU" dirty="0">
                <a:solidFill>
                  <a:schemeClr val="accent1"/>
                </a:solidFill>
              </a:rPr>
              <a:t>Сравнение на Два Списъка с Уникални Числа</a:t>
            </a:r>
            <a:endParaRPr lang="en-US" dirty="0">
              <a:latin typeface="MuseoModerno Medium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97C4F-61FC-8EB6-B4FE-E92597757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50" y="101907"/>
            <a:ext cx="5051586" cy="3231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8F52E-D474-BAC2-F8F8-C4D198DF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536" y="98500"/>
            <a:ext cx="5051586" cy="3231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A13BE-629B-1A0F-F1EC-76903E46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536" y="3329941"/>
            <a:ext cx="5051586" cy="342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1CDF23-C8D6-21C9-44B8-44B215AE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12602-2389-DD81-71AA-DCBE3B60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Резултатите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от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тестване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с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примерен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вход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Сравнение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Два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Списъка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с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Уникални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Числа</a:t>
            </a: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D59D0-363F-00DE-1A9E-7B25C576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59" y="1539014"/>
            <a:ext cx="6394487" cy="2192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D1ACA-DA42-067E-5D01-9D84CAC2D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382" y="4354765"/>
            <a:ext cx="5015673" cy="6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1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3BF8C1D7-532F-63ED-16D4-4EDBEB6E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861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5219D927-F2CB-EDFB-4403-CF425E80B0B6}"/>
              </a:ext>
            </a:extLst>
          </p:cNvPr>
          <p:cNvSpPr/>
          <p:nvPr/>
        </p:nvSpPr>
        <p:spPr>
          <a:xfrm>
            <a:off x="421910" y="329194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Заключение</a:t>
            </a:r>
            <a:endParaRPr lang="en-US" sz="485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E2ED4F77-9B90-A0B9-30D9-908069C2DC0B}"/>
              </a:ext>
            </a:extLst>
          </p:cNvPr>
          <p:cNvSpPr/>
          <p:nvPr/>
        </p:nvSpPr>
        <p:spPr>
          <a:xfrm>
            <a:off x="421910" y="434246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FD8EC8C-EC87-7183-69E3-E76A34DCEBEC}"/>
              </a:ext>
            </a:extLst>
          </p:cNvPr>
          <p:cNvSpPr/>
          <p:nvPr/>
        </p:nvSpPr>
        <p:spPr>
          <a:xfrm>
            <a:off x="612767" y="4464771"/>
            <a:ext cx="17371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9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ED35085C-F8DC-44F1-C32B-0BDE8DC018FB}"/>
              </a:ext>
            </a:extLst>
          </p:cNvPr>
          <p:cNvSpPr/>
          <p:nvPr/>
        </p:nvSpPr>
        <p:spPr>
          <a:xfrm>
            <a:off x="1228606" y="44647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Основни изводи</a:t>
            </a:r>
            <a:endParaRPr lang="en-US" sz="24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9CD64E32-7E7A-AB9A-E032-7F47B750F8BF}"/>
              </a:ext>
            </a:extLst>
          </p:cNvPr>
          <p:cNvSpPr/>
          <p:nvPr/>
        </p:nvSpPr>
        <p:spPr>
          <a:xfrm>
            <a:off x="612767" y="5008007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Ключови концепции за ефективно управление и организация на данни.</a:t>
            </a:r>
            <a:endParaRPr lang="en-US" sz="1900" dirty="0"/>
          </a:p>
        </p:txBody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19C50DF5-F53F-793E-91DE-127406319D42}"/>
              </a:ext>
            </a:extLst>
          </p:cNvPr>
          <p:cNvSpPr/>
          <p:nvPr/>
        </p:nvSpPr>
        <p:spPr>
          <a:xfrm>
            <a:off x="4581711" y="434246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2DECCB74-E6DF-BD93-514E-BE60498B5B10}"/>
              </a:ext>
            </a:extLst>
          </p:cNvPr>
          <p:cNvSpPr/>
          <p:nvPr/>
        </p:nvSpPr>
        <p:spPr>
          <a:xfrm>
            <a:off x="4756435" y="4459419"/>
            <a:ext cx="2059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90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698BF024-B212-C111-069E-0AC0545DDFAE}"/>
              </a:ext>
            </a:extLst>
          </p:cNvPr>
          <p:cNvSpPr/>
          <p:nvPr/>
        </p:nvSpPr>
        <p:spPr>
          <a:xfrm>
            <a:off x="5404143" y="44647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Значение</a:t>
            </a:r>
            <a:endParaRPr lang="en-US" sz="2400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CA5F7EDB-DFE7-816F-8C75-13CB6CDF6600}"/>
              </a:ext>
            </a:extLst>
          </p:cNvPr>
          <p:cNvSpPr/>
          <p:nvPr/>
        </p:nvSpPr>
        <p:spPr>
          <a:xfrm>
            <a:off x="4859424" y="510373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Полезни инструменти за синтез и анализ на алгоритми.</a:t>
            </a:r>
            <a:endParaRPr lang="en-US" sz="1900" dirty="0"/>
          </a:p>
        </p:txBody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A22C267A-E58B-3F5B-D170-76BDF9A2DF62}"/>
              </a:ext>
            </a:extLst>
          </p:cNvPr>
          <p:cNvSpPr/>
          <p:nvPr/>
        </p:nvSpPr>
        <p:spPr>
          <a:xfrm>
            <a:off x="8463798" y="434246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76E62999-6718-72AC-BC1E-909AD628D8F0}"/>
              </a:ext>
            </a:extLst>
          </p:cNvPr>
          <p:cNvSpPr/>
          <p:nvPr/>
        </p:nvSpPr>
        <p:spPr>
          <a:xfrm>
            <a:off x="8637450" y="4472511"/>
            <a:ext cx="20812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7CF02F61-DCCB-12F0-1B1E-741120A7F54C}"/>
              </a:ext>
            </a:extLst>
          </p:cNvPr>
          <p:cNvSpPr/>
          <p:nvPr/>
        </p:nvSpPr>
        <p:spPr>
          <a:xfrm>
            <a:off x="9259785" y="446477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Приложение</a:t>
            </a:r>
            <a:endParaRPr lang="en-US" sz="240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EB92A0D8-A5D6-16D7-F162-A1C3B864C3DB}"/>
              </a:ext>
            </a:extLst>
          </p:cNvPr>
          <p:cNvSpPr/>
          <p:nvPr/>
        </p:nvSpPr>
        <p:spPr>
          <a:xfrm>
            <a:off x="8741510" y="5008007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Особено важни в големи проекти и оптимизирани системи.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9064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Защо се страхуваме от изкуствения интелект - Любопитно - Vesti.bg">
            <a:extLst>
              <a:ext uri="{FF2B5EF4-FFF2-40B4-BE49-F238E27FC236}">
                <a16:creationId xmlns:a16="http://schemas.microsoft.com/office/drawing/2014/main" id="{3228985A-438D-A2B1-F3C0-EC2C91A22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AFD8-0EE8-1B95-2997-121C1770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Благодаря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за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Вашето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вниманието</a:t>
            </a:r>
            <a:r>
              <a:rPr lang="en-US" sz="4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18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C932-1363-6548-A326-D22438F7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Структури</a:t>
            </a: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(Structures)</a:t>
            </a:r>
            <a:br>
              <a:rPr lang="en-US" sz="4400" dirty="0"/>
            </a:br>
            <a:endParaRPr lang="en-AE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1AB440B5-CE8B-C8B4-E7C6-84424C617055}"/>
              </a:ext>
            </a:extLst>
          </p:cNvPr>
          <p:cNvSpPr/>
          <p:nvPr/>
        </p:nvSpPr>
        <p:spPr>
          <a:xfrm>
            <a:off x="488989" y="1371481"/>
            <a:ext cx="7131011" cy="142255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95BD087-CDD3-1BFE-3349-513A68BF5F55}"/>
              </a:ext>
            </a:extLst>
          </p:cNvPr>
          <p:cNvSpPr/>
          <p:nvPr/>
        </p:nvSpPr>
        <p:spPr>
          <a:xfrm>
            <a:off x="864037" y="15825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Определение</a:t>
            </a:r>
            <a:endParaRPr lang="en-US" sz="2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26DBBED-3970-2402-D277-63742D99980D}"/>
              </a:ext>
            </a:extLst>
          </p:cNvPr>
          <p:cNvSpPr/>
          <p:nvPr/>
        </p:nvSpPr>
        <p:spPr>
          <a:xfrm>
            <a:off x="864037" y="199389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Групиране на различни променливи под един общ тип.</a:t>
            </a:r>
            <a:endParaRPr lang="en-US" sz="19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21253D9-96E1-43A1-E3BC-4C68095F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963" y="0"/>
            <a:ext cx="3912037" cy="6858000"/>
          </a:xfrm>
          <a:prstGeom prst="rect">
            <a:avLst/>
          </a:prstGeom>
        </p:spPr>
      </p:pic>
      <p:sp>
        <p:nvSpPr>
          <p:cNvPr id="9" name="Shape 4">
            <a:extLst>
              <a:ext uri="{FF2B5EF4-FFF2-40B4-BE49-F238E27FC236}">
                <a16:creationId xmlns:a16="http://schemas.microsoft.com/office/drawing/2014/main" id="{5FF1E8C8-6C31-FCE7-82A2-A919AEF8B02E}"/>
              </a:ext>
            </a:extLst>
          </p:cNvPr>
          <p:cNvSpPr/>
          <p:nvPr/>
        </p:nvSpPr>
        <p:spPr>
          <a:xfrm>
            <a:off x="488989" y="3071657"/>
            <a:ext cx="7131011" cy="1511080"/>
          </a:xfrm>
          <a:prstGeom prst="roundRect">
            <a:avLst>
              <a:gd name="adj" fmla="val 203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FB10810E-7A7F-21B2-D836-F5D03404B0F4}"/>
              </a:ext>
            </a:extLst>
          </p:cNvPr>
          <p:cNvSpPr/>
          <p:nvPr/>
        </p:nvSpPr>
        <p:spPr>
          <a:xfrm>
            <a:off x="838200" y="324521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Пример</a:t>
            </a:r>
            <a:endParaRPr lang="en-US" sz="24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A6B8A25-DF47-0F4D-CBAE-461F91D02AED}"/>
              </a:ext>
            </a:extLst>
          </p:cNvPr>
          <p:cNvSpPr/>
          <p:nvPr/>
        </p:nvSpPr>
        <p:spPr>
          <a:xfrm>
            <a:off x="838200" y="3651130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struct в C/C++ - дефиниране на структура с </a:t>
            </a:r>
            <a:r>
              <a:rPr lang="en-US" sz="19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полета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(студент с име, възраст, оценка).</a:t>
            </a:r>
            <a:endParaRPr lang="en-US" sz="190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E7A25FBD-AEC3-9CE7-B951-A0A219F507AE}"/>
              </a:ext>
            </a:extLst>
          </p:cNvPr>
          <p:cNvSpPr/>
          <p:nvPr/>
        </p:nvSpPr>
        <p:spPr>
          <a:xfrm>
            <a:off x="488989" y="5043524"/>
            <a:ext cx="7131011" cy="1449351"/>
          </a:xfrm>
          <a:prstGeom prst="roundRect">
            <a:avLst>
              <a:gd name="adj" fmla="val 203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DCF6C820-1C1A-7FB9-5618-8B95AE32E7B4}"/>
              </a:ext>
            </a:extLst>
          </p:cNvPr>
          <p:cNvSpPr/>
          <p:nvPr/>
        </p:nvSpPr>
        <p:spPr>
          <a:xfrm>
            <a:off x="838200" y="51486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Предимства</a:t>
            </a:r>
            <a:endParaRPr lang="en-US" sz="24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5AE492AF-48F6-30B6-9738-89DFAE4306DF}"/>
              </a:ext>
            </a:extLst>
          </p:cNvPr>
          <p:cNvSpPr/>
          <p:nvPr/>
        </p:nvSpPr>
        <p:spPr>
          <a:xfrm>
            <a:off x="838200" y="5486519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Съхранение на свързана информация, </a:t>
            </a:r>
            <a:r>
              <a:rPr lang="en-US" sz="19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улеснено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управление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 достъп до данни.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7207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1AC2763-9639-23E8-6CB0-0D8EB74E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4256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5439544-3371-4AE4-3D84-314E5E61A082}"/>
              </a:ext>
            </a:extLst>
          </p:cNvPr>
          <p:cNvSpPr/>
          <p:nvPr/>
        </p:nvSpPr>
        <p:spPr>
          <a:xfrm>
            <a:off x="5845983" y="260123"/>
            <a:ext cx="7212291" cy="1506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Използване на Структури</a:t>
            </a:r>
            <a:endParaRPr lang="en-US" sz="40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E118209-D489-0E22-E3EA-146415D847C4}"/>
              </a:ext>
            </a:extLst>
          </p:cNvPr>
          <p:cNvSpPr/>
          <p:nvPr/>
        </p:nvSpPr>
        <p:spPr>
          <a:xfrm>
            <a:off x="6155709" y="1323709"/>
            <a:ext cx="30480" cy="5034320"/>
          </a:xfrm>
          <a:prstGeom prst="roundRect">
            <a:avLst>
              <a:gd name="adj" fmla="val 118644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E772E93-D6C5-7239-2CE0-3C669166CB8A}"/>
              </a:ext>
            </a:extLst>
          </p:cNvPr>
          <p:cNvSpPr/>
          <p:nvPr/>
        </p:nvSpPr>
        <p:spPr>
          <a:xfrm>
            <a:off x="6405487" y="1981734"/>
            <a:ext cx="843677" cy="30480"/>
          </a:xfrm>
          <a:prstGeom prst="roundRect">
            <a:avLst>
              <a:gd name="adj" fmla="val 118644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C40CD3-E590-AC7A-3AA1-5F1EE7B6B786}"/>
              </a:ext>
            </a:extLst>
          </p:cNvPr>
          <p:cNvSpPr/>
          <p:nvPr/>
        </p:nvSpPr>
        <p:spPr>
          <a:xfrm>
            <a:off x="5884544" y="1686849"/>
            <a:ext cx="542330" cy="54233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EFB452A-4808-DA90-318C-25FCCB0E57D1}"/>
              </a:ext>
            </a:extLst>
          </p:cNvPr>
          <p:cNvSpPr/>
          <p:nvPr/>
        </p:nvSpPr>
        <p:spPr>
          <a:xfrm>
            <a:off x="6070936" y="1800938"/>
            <a:ext cx="169545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283C639-31AB-E53E-DD47-43719906EBA2}"/>
              </a:ext>
            </a:extLst>
          </p:cNvPr>
          <p:cNvSpPr/>
          <p:nvPr/>
        </p:nvSpPr>
        <p:spPr>
          <a:xfrm>
            <a:off x="7404570" y="1621364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Съставяне</a:t>
            </a:r>
            <a:endParaRPr lang="en-US" sz="23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BD2CF82-20D9-538D-3916-5D3A313E1889}"/>
              </a:ext>
            </a:extLst>
          </p:cNvPr>
          <p:cNvSpPr/>
          <p:nvPr/>
        </p:nvSpPr>
        <p:spPr>
          <a:xfrm>
            <a:off x="7404568" y="1996974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Синтаксис и пример </a:t>
            </a:r>
            <a:r>
              <a:rPr lang="en-US" sz="18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</a:t>
            </a: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създаване</a:t>
            </a: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</a:t>
            </a: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структура.</a:t>
            </a:r>
            <a:endParaRPr lang="en-US" sz="18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967DED58-0C41-C74A-A477-E966B89C3BAB}"/>
              </a:ext>
            </a:extLst>
          </p:cNvPr>
          <p:cNvSpPr/>
          <p:nvPr/>
        </p:nvSpPr>
        <p:spPr>
          <a:xfrm>
            <a:off x="6448261" y="3462249"/>
            <a:ext cx="843677" cy="30480"/>
          </a:xfrm>
          <a:prstGeom prst="roundRect">
            <a:avLst>
              <a:gd name="adj" fmla="val 118644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7C5383-5A11-58C7-A178-BF8A1E160FD0}"/>
              </a:ext>
            </a:extLst>
          </p:cNvPr>
          <p:cNvSpPr/>
          <p:nvPr/>
        </p:nvSpPr>
        <p:spPr>
          <a:xfrm>
            <a:off x="5850692" y="3157835"/>
            <a:ext cx="542330" cy="54233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912BD89F-C3B0-DA9E-E0F1-60C3D7F0C594}"/>
              </a:ext>
            </a:extLst>
          </p:cNvPr>
          <p:cNvSpPr/>
          <p:nvPr/>
        </p:nvSpPr>
        <p:spPr>
          <a:xfrm>
            <a:off x="6039384" y="3300919"/>
            <a:ext cx="201097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6AE226F-9C14-A157-F522-E5463F3A91D7}"/>
              </a:ext>
            </a:extLst>
          </p:cNvPr>
          <p:cNvSpPr/>
          <p:nvPr/>
        </p:nvSpPr>
        <p:spPr>
          <a:xfrm>
            <a:off x="7404570" y="3017459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Достъп</a:t>
            </a:r>
            <a:endParaRPr lang="en-US" sz="23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68843F7-2BB4-35DE-1AEC-CB78AECE7873}"/>
              </a:ext>
            </a:extLst>
          </p:cNvPr>
          <p:cNvSpPr/>
          <p:nvPr/>
        </p:nvSpPr>
        <p:spPr>
          <a:xfrm>
            <a:off x="7404568" y="3464929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Чрез използване на точки (.) </a:t>
            </a:r>
            <a:r>
              <a:rPr lang="en-US" sz="18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или</a:t>
            </a:r>
            <a:endParaRPr lang="en-US" sz="1850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указатели (-&gt;).</a:t>
            </a:r>
            <a:endParaRPr lang="en-US" sz="18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F5AA0CCB-355B-624C-F949-E2FE8B5EEC76}"/>
              </a:ext>
            </a:extLst>
          </p:cNvPr>
          <p:cNvSpPr/>
          <p:nvPr/>
        </p:nvSpPr>
        <p:spPr>
          <a:xfrm>
            <a:off x="6433659" y="5060779"/>
            <a:ext cx="843677" cy="30480"/>
          </a:xfrm>
          <a:prstGeom prst="roundRect">
            <a:avLst>
              <a:gd name="adj" fmla="val 118644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B264BD8D-AADC-CDE4-84AE-028BE82E697E}"/>
              </a:ext>
            </a:extLst>
          </p:cNvPr>
          <p:cNvSpPr/>
          <p:nvPr/>
        </p:nvSpPr>
        <p:spPr>
          <a:xfrm>
            <a:off x="5868767" y="4820095"/>
            <a:ext cx="542330" cy="54233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13B9E1F5-CEB4-DB04-D451-F557C0B7FE55}"/>
              </a:ext>
            </a:extLst>
          </p:cNvPr>
          <p:cNvSpPr/>
          <p:nvPr/>
        </p:nvSpPr>
        <p:spPr>
          <a:xfrm>
            <a:off x="6020237" y="4910463"/>
            <a:ext cx="203240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2E22A065-1404-E1D1-1D4C-C07459C8A50F}"/>
              </a:ext>
            </a:extLst>
          </p:cNvPr>
          <p:cNvSpPr/>
          <p:nvPr/>
        </p:nvSpPr>
        <p:spPr>
          <a:xfrm>
            <a:off x="7404568" y="4631797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Приложение</a:t>
            </a:r>
            <a:endParaRPr lang="en-US" sz="23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EC5C86D8-53A4-73CE-0EA2-B9FB6B2BEDDF}"/>
              </a:ext>
            </a:extLst>
          </p:cNvPr>
          <p:cNvSpPr/>
          <p:nvPr/>
        </p:nvSpPr>
        <p:spPr>
          <a:xfrm>
            <a:off x="7404568" y="5091259"/>
            <a:ext cx="576917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Използвани в </a:t>
            </a:r>
            <a:r>
              <a:rPr lang="en-US" sz="18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обектно-ориентираното</a:t>
            </a: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програмиране</a:t>
            </a: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 оптимизация на данни.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95905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A6F4-E33B-8847-4C71-B37247AB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5357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Задача</a:t>
            </a:r>
            <a:r>
              <a:rPr lang="en-GB" dirty="0">
                <a:solidFill>
                  <a:schemeClr val="accent1"/>
                </a:solidFill>
                <a:latin typeface="MuseoModerno Medium" panose="020B0604020202020204" charset="0"/>
              </a:rPr>
              <a:t>: </a:t>
            </a:r>
            <a:r>
              <a:rPr lang="ru-RU" dirty="0">
                <a:solidFill>
                  <a:schemeClr val="accent1"/>
                </a:solidFill>
              </a:rPr>
              <a:t>Информация за Продукти</a:t>
            </a:r>
            <a:endParaRPr lang="en-AE" dirty="0">
              <a:solidFill>
                <a:schemeClr val="accent1"/>
              </a:solidFill>
              <a:latin typeface="MuseoModerno Medium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B80F5-C668-7363-8C63-5C593413F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6772"/>
            <a:ext cx="10515600" cy="194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Дефинирайте структура Product, която съдържа полета за име (name), количество (quantity) и цена (price). Напишете програма, която пресмята общата стойност на наличните продукти (количество * цена) и я отпечатва на конзолата.</a:t>
            </a:r>
            <a:endParaRPr lang="en-A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9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3924C-FD46-F41A-B4AC-B92867BD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 err="1">
                <a:solidFill>
                  <a:schemeClr val="accent1"/>
                </a:solidFill>
              </a:rPr>
              <a:t>Решение</a:t>
            </a:r>
            <a:r>
              <a:rPr lang="bg-BG" sz="3600" dirty="0">
                <a:solidFill>
                  <a:schemeClr val="accent1"/>
                </a:solidFill>
              </a:rPr>
              <a:t> (</a:t>
            </a:r>
            <a:r>
              <a:rPr lang="en-GB" sz="3600" dirty="0">
                <a:solidFill>
                  <a:schemeClr val="accent1"/>
                </a:solidFill>
              </a:rPr>
              <a:t>source code)</a:t>
            </a:r>
            <a:r>
              <a:rPr lang="en-US" sz="3600" dirty="0">
                <a:solidFill>
                  <a:schemeClr val="accent1"/>
                </a:solidFill>
              </a:rPr>
              <a:t>: </a:t>
            </a:r>
            <a:r>
              <a:rPr lang="en-US" sz="3600" dirty="0" err="1">
                <a:solidFill>
                  <a:schemeClr val="accent1"/>
                </a:solidFill>
              </a:rPr>
              <a:t>Информация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err="1">
                <a:solidFill>
                  <a:schemeClr val="accent1"/>
                </a:solidFill>
              </a:rPr>
              <a:t>за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err="1">
                <a:solidFill>
                  <a:schemeClr val="accent1"/>
                </a:solidFill>
              </a:rPr>
              <a:t>Продукти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F3F3B-2095-9362-EF78-6351C22B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66" y="2290916"/>
            <a:ext cx="5431536" cy="3913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F4BABF-A3B4-04A0-0C30-45A45F7B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8" y="2104103"/>
            <a:ext cx="5431536" cy="426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0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61F63-D367-8573-A153-8620EA04B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15B1D-699F-BBB4-A367-CB21B517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184" y="941675"/>
            <a:ext cx="5384800" cy="36335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5600" dirty="0">
                <a:solidFill>
                  <a:schemeClr val="accent1"/>
                </a:solidFill>
              </a:rPr>
              <a:t>Резултатите от тестване с примерен вход</a:t>
            </a:r>
            <a:r>
              <a:rPr lang="en-US" sz="5600" dirty="0">
                <a:solidFill>
                  <a:schemeClr val="accent1"/>
                </a:solidFill>
              </a:rPr>
              <a:t>: </a:t>
            </a:r>
            <a:r>
              <a:rPr lang="en-US" sz="5600" dirty="0" err="1">
                <a:solidFill>
                  <a:schemeClr val="accent1"/>
                </a:solidFill>
              </a:rPr>
              <a:t>Информация</a:t>
            </a:r>
            <a:r>
              <a:rPr lang="en-US" sz="5600" dirty="0">
                <a:solidFill>
                  <a:schemeClr val="accent1"/>
                </a:solidFill>
              </a:rPr>
              <a:t> </a:t>
            </a:r>
            <a:r>
              <a:rPr lang="en-US" sz="5600" dirty="0" err="1">
                <a:solidFill>
                  <a:schemeClr val="accent1"/>
                </a:solidFill>
              </a:rPr>
              <a:t>за</a:t>
            </a:r>
            <a:r>
              <a:rPr lang="en-US" sz="5600" dirty="0">
                <a:solidFill>
                  <a:schemeClr val="accent1"/>
                </a:solidFill>
              </a:rPr>
              <a:t> </a:t>
            </a:r>
            <a:r>
              <a:rPr lang="en-US" sz="5600" dirty="0" err="1">
                <a:solidFill>
                  <a:schemeClr val="accent1"/>
                </a:solidFill>
              </a:rPr>
              <a:t>Продукти</a:t>
            </a:r>
            <a:endParaRPr lang="en-US" sz="56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73C5D2-F73D-32BE-C723-29E56EC3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11" y="759696"/>
            <a:ext cx="4366021" cy="3434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0C5B03-3A08-12C5-4BB9-5DE9AF9F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3" y="5024176"/>
            <a:ext cx="3936055" cy="6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5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F247D4F-8970-EABF-4D00-8543F7EA6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482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60436F-23AB-A40B-0040-FFDB867511DE}"/>
              </a:ext>
            </a:extLst>
          </p:cNvPr>
          <p:cNvSpPr/>
          <p:nvPr/>
        </p:nvSpPr>
        <p:spPr>
          <a:xfrm>
            <a:off x="5308976" y="384513"/>
            <a:ext cx="648831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Обединения (Unions)</a:t>
            </a:r>
            <a:endParaRPr lang="en-US" sz="48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D175955-3786-89C5-E517-B299DEC608E8}"/>
              </a:ext>
            </a:extLst>
          </p:cNvPr>
          <p:cNvSpPr/>
          <p:nvPr/>
        </p:nvSpPr>
        <p:spPr>
          <a:xfrm>
            <a:off x="5325364" y="157799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E0C74E2-3650-9167-F735-B75922E4CD1C}"/>
              </a:ext>
            </a:extLst>
          </p:cNvPr>
          <p:cNvSpPr/>
          <p:nvPr/>
        </p:nvSpPr>
        <p:spPr>
          <a:xfrm>
            <a:off x="5499834" y="1715452"/>
            <a:ext cx="17371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192543C-2068-DC82-C3DA-C959439FEDC5}"/>
              </a:ext>
            </a:extLst>
          </p:cNvPr>
          <p:cNvSpPr/>
          <p:nvPr/>
        </p:nvSpPr>
        <p:spPr>
          <a:xfrm>
            <a:off x="6111280" y="15209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Определение</a:t>
            </a:r>
            <a:endParaRPr lang="en-US" sz="24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17FECE6-B68E-107F-1205-381CA26E3F57}"/>
              </a:ext>
            </a:extLst>
          </p:cNvPr>
          <p:cNvSpPr/>
          <p:nvPr/>
        </p:nvSpPr>
        <p:spPr>
          <a:xfrm>
            <a:off x="6111280" y="1979115"/>
            <a:ext cx="553476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Позволяват съхранение на различни типове данни в едно и също място в паметта.</a:t>
            </a:r>
            <a:endParaRPr lang="en-US" sz="19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F2CB1D5-91F0-D1D3-346F-241B6E4F0121}"/>
              </a:ext>
            </a:extLst>
          </p:cNvPr>
          <p:cNvSpPr/>
          <p:nvPr/>
        </p:nvSpPr>
        <p:spPr>
          <a:xfrm>
            <a:off x="5308976" y="319141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AB6BC07-FD17-6054-46B3-7C96309513B4}"/>
              </a:ext>
            </a:extLst>
          </p:cNvPr>
          <p:cNvSpPr/>
          <p:nvPr/>
        </p:nvSpPr>
        <p:spPr>
          <a:xfrm>
            <a:off x="5483700" y="3336429"/>
            <a:ext cx="2059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506C4035-97F5-3E8D-4537-D525B4AB6FC3}"/>
              </a:ext>
            </a:extLst>
          </p:cNvPr>
          <p:cNvSpPr/>
          <p:nvPr/>
        </p:nvSpPr>
        <p:spPr>
          <a:xfrm>
            <a:off x="6111280" y="30331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Пример</a:t>
            </a:r>
            <a:endParaRPr lang="en-US" sz="24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1CBD97D-9F86-7877-76E3-0C253965AEE5}"/>
              </a:ext>
            </a:extLst>
          </p:cNvPr>
          <p:cNvSpPr/>
          <p:nvPr/>
        </p:nvSpPr>
        <p:spPr>
          <a:xfrm>
            <a:off x="6111280" y="3561698"/>
            <a:ext cx="553476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union в C/C++ – поле, съдържащо само едно от декларираните полета.</a:t>
            </a:r>
            <a:endParaRPr lang="en-US" sz="190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AD250EEA-6C4A-BC52-5FB6-3C27E71A2B4C}"/>
              </a:ext>
            </a:extLst>
          </p:cNvPr>
          <p:cNvSpPr/>
          <p:nvPr/>
        </p:nvSpPr>
        <p:spPr>
          <a:xfrm>
            <a:off x="5297834" y="490972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E809051-BF8E-19BD-4D83-ACEE60A6C2E1}"/>
              </a:ext>
            </a:extLst>
          </p:cNvPr>
          <p:cNvSpPr/>
          <p:nvPr/>
        </p:nvSpPr>
        <p:spPr>
          <a:xfrm>
            <a:off x="5481557" y="5017923"/>
            <a:ext cx="20812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C8B1A34-AFA1-B915-A896-A112ADE5A39F}"/>
              </a:ext>
            </a:extLst>
          </p:cNvPr>
          <p:cNvSpPr/>
          <p:nvPr/>
        </p:nvSpPr>
        <p:spPr>
          <a:xfrm>
            <a:off x="6111280" y="4758518"/>
            <a:ext cx="318539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Разлика от структури</a:t>
            </a:r>
            <a:endParaRPr lang="en-US" sz="24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11717FFF-32A5-63C8-FCD3-64403B6B3F99}"/>
              </a:ext>
            </a:extLst>
          </p:cNvPr>
          <p:cNvSpPr/>
          <p:nvPr/>
        </p:nvSpPr>
        <p:spPr>
          <a:xfrm>
            <a:off x="6111280" y="5337036"/>
            <a:ext cx="55347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обединение паметта се споделя </a:t>
            </a:r>
            <a:r>
              <a:rPr lang="en-US" sz="19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между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всички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членове.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91934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5846FCC6-29FA-2770-FE56-513E76A77540}"/>
              </a:ext>
            </a:extLst>
          </p:cNvPr>
          <p:cNvSpPr/>
          <p:nvPr/>
        </p:nvSpPr>
        <p:spPr>
          <a:xfrm>
            <a:off x="960290" y="2026277"/>
            <a:ext cx="873228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Приложения на Обединения</a:t>
            </a:r>
            <a:endParaRPr lang="en-US" sz="485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4DDAF022-36C6-35AF-FC13-257C47B61F9B}"/>
              </a:ext>
            </a:extLst>
          </p:cNvPr>
          <p:cNvSpPr/>
          <p:nvPr/>
        </p:nvSpPr>
        <p:spPr>
          <a:xfrm>
            <a:off x="960290" y="3454842"/>
            <a:ext cx="351448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Оптимизация на памет</a:t>
            </a:r>
            <a:endParaRPr lang="en-US" sz="24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B431EBF0-D4AD-0BCA-0E65-6AE85B9B66F6}"/>
              </a:ext>
            </a:extLst>
          </p:cNvPr>
          <p:cNvSpPr/>
          <p:nvPr/>
        </p:nvSpPr>
        <p:spPr>
          <a:xfrm>
            <a:off x="962597" y="410259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Полезни в системи с ограничена памет.</a:t>
            </a:r>
            <a:endParaRPr lang="en-US" sz="19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B79F6619-B29A-901B-1EA9-577C48C3C9BC}"/>
              </a:ext>
            </a:extLst>
          </p:cNvPr>
          <p:cNvSpPr/>
          <p:nvPr/>
        </p:nvSpPr>
        <p:spPr>
          <a:xfrm>
            <a:off x="6727640" y="3429000"/>
            <a:ext cx="392465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Практическо приложение</a:t>
            </a:r>
            <a:endParaRPr lang="en-US" sz="24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77ABA38C-4029-A3FE-0C9C-25F5DF6A75ED}"/>
              </a:ext>
            </a:extLst>
          </p:cNvPr>
          <p:cNvSpPr/>
          <p:nvPr/>
        </p:nvSpPr>
        <p:spPr>
          <a:xfrm>
            <a:off x="6727640" y="405091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Използват се за съхранение на данни,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когато</a:t>
            </a: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само един тип е необходим.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2945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A7B5-8052-05DB-0AC1-ED2310C5F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76C3-EF26-423E-8196-34AA9300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5357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Задача</a:t>
            </a:r>
            <a:r>
              <a:rPr lang="en-GB" dirty="0">
                <a:solidFill>
                  <a:schemeClr val="accent1"/>
                </a:solidFill>
                <a:latin typeface="MuseoModerno Medium" panose="020B0604020202020204" charset="0"/>
              </a:rPr>
              <a:t>: </a:t>
            </a:r>
            <a:r>
              <a:rPr lang="ru-RU" dirty="0">
                <a:solidFill>
                  <a:schemeClr val="accent1"/>
                </a:solidFill>
              </a:rPr>
              <a:t>Изчисляване на Резултати от Изпит</a:t>
            </a:r>
            <a:endParaRPr lang="en-AE" dirty="0">
              <a:solidFill>
                <a:schemeClr val="accent1"/>
              </a:solidFill>
              <a:latin typeface="MuseoModerno Medium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9CE4F-99AA-3B35-1EE5-0C6EEC73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6772"/>
            <a:ext cx="10515600" cy="19401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Дефинирайте обединение ExamResult, което съдържа резултати от тестови и устни изпити – writtenScore и oralScore. Напишете програма, която приема масив от резултати, въведени от потребителя, и пресмята общия резултат от всички тестови изпити или всички устни изпити според избора на потребителя.</a:t>
            </a:r>
            <a:endParaRPr lang="en-A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45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542</Words>
  <Application>Microsoft Office PowerPoint</Application>
  <PresentationFormat>Widescreen</PresentationFormat>
  <Paragraphs>87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MuseoModerno Medium</vt:lpstr>
      <vt:lpstr>Source Sans Pro</vt:lpstr>
      <vt:lpstr>Office Theme</vt:lpstr>
      <vt:lpstr>Структури, Обединения и Множества в Програмирането </vt:lpstr>
      <vt:lpstr>Структури (Structures) </vt:lpstr>
      <vt:lpstr>PowerPoint Presentation</vt:lpstr>
      <vt:lpstr>Задача: Информация за Продукти</vt:lpstr>
      <vt:lpstr>Решение (source code): Информация за Продукти</vt:lpstr>
      <vt:lpstr>Резултатите от тестване с примерен вход: Информация за Продукти</vt:lpstr>
      <vt:lpstr>PowerPoint Presentation</vt:lpstr>
      <vt:lpstr>PowerPoint Presentation</vt:lpstr>
      <vt:lpstr>Задача: Изчисляване на Резултати от Изпит</vt:lpstr>
      <vt:lpstr>Решение  (source code): Изчисляване на Резултати от Изпит</vt:lpstr>
      <vt:lpstr>Резултатите от тестване с примерен вход: Изчисляване на Резултати от Изпит</vt:lpstr>
      <vt:lpstr>PowerPoint Presentation</vt:lpstr>
      <vt:lpstr>PowerPoint Presentation</vt:lpstr>
      <vt:lpstr>PowerPoint Presentation</vt:lpstr>
      <vt:lpstr>Задача: Сравнение на Два Списъка с Уникални Числа</vt:lpstr>
      <vt:lpstr>Решение  (source code): Сравнение на Два Списъка с Уникални Числа</vt:lpstr>
      <vt:lpstr>Резултатите от тестване с примерен вход: Сравнение на Два Списъка с Уникални Числа</vt:lpstr>
      <vt:lpstr>PowerPoint Presentation</vt:lpstr>
      <vt:lpstr>Благодаря за Вашето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 Metodiev</dc:creator>
  <cp:lastModifiedBy>Viktor Metodiev</cp:lastModifiedBy>
  <cp:revision>4</cp:revision>
  <dcterms:created xsi:type="dcterms:W3CDTF">2024-10-31T16:54:50Z</dcterms:created>
  <dcterms:modified xsi:type="dcterms:W3CDTF">2024-11-01T14:11:02Z</dcterms:modified>
</cp:coreProperties>
</file>